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77" r:id="rId2"/>
  </p:sldMasterIdLst>
  <p:notesMasterIdLst>
    <p:notesMasterId r:id="rId20"/>
  </p:notesMasterIdLst>
  <p:sldIdLst>
    <p:sldId id="314" r:id="rId3"/>
    <p:sldId id="315" r:id="rId4"/>
    <p:sldId id="319" r:id="rId5"/>
    <p:sldId id="357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9" r:id="rId15"/>
    <p:sldId id="368" r:id="rId16"/>
    <p:sldId id="358" r:id="rId17"/>
    <p:sldId id="359" r:id="rId18"/>
    <p:sldId id="344" r:id="rId19"/>
  </p:sldIdLst>
  <p:sldSz cx="12192000" cy="6858000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ldovan, Aura" initials="MA" lastIdx="40" clrIdx="0">
    <p:extLst>
      <p:ext uri="{19B8F6BF-5375-455C-9EA6-DF929625EA0E}">
        <p15:presenceInfo xmlns:p15="http://schemas.microsoft.com/office/powerpoint/2012/main" userId="S-1-5-21-1451805587-322927844-3216386053-39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19C"/>
    <a:srgbClr val="1F4E97"/>
    <a:srgbClr val="08306B"/>
    <a:srgbClr val="2171B5"/>
    <a:srgbClr val="4292C6"/>
    <a:srgbClr val="6BAED6"/>
    <a:srgbClr val="9ECAE1"/>
    <a:srgbClr val="C6DBEF"/>
    <a:srgbClr val="E2E2E2"/>
    <a:srgbClr val="0845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1" autoAdjust="0"/>
    <p:restoredTop sz="81690" autoAdjust="0"/>
  </p:normalViewPr>
  <p:slideViewPr>
    <p:cSldViewPr snapToGrid="0" snapToObjects="1">
      <p:cViewPr varScale="1">
        <p:scale>
          <a:sx n="80" d="100"/>
          <a:sy n="80" d="100"/>
        </p:scale>
        <p:origin x="102" y="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5EF9B-A764-4E10-9EF7-C9C8B76817E6}" type="datetimeFigureOut">
              <a:rPr lang="de-DE" smtClean="0"/>
              <a:t>05.04.2022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39225-042F-4A1B-910F-413A0CEC05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83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531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052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492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323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8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4870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8837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58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471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57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48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7967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11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780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715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hin&amp;weg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-Anwendung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tx2"/>
                </a:solidFill>
              </a:rPr>
              <a:t>zur Analyse und Visualisierung von Bewegungsdaten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 am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IfL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seit 2004 im Rahmen verschiedener Teilprojekte entwickelt und stetig verbessert.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+mn-lt"/>
                <a:cs typeface="Arial" panose="020B0604020202020204" pitchFamily="34" charset="0"/>
              </a:rPr>
              <a:t>Gegenwärtige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+mn-lt"/>
                <a:cs typeface="Arial" panose="020B0604020202020204" pitchFamily="34" charset="0"/>
              </a:rPr>
              <a:t>Entwicklungsphase</a:t>
            </a:r>
            <a:r>
              <a:rPr lang="en-GB" sz="1200" dirty="0">
                <a:latin typeface="+mn-lt"/>
                <a:cs typeface="Arial" panose="020B0604020202020204" pitchFamily="34" charset="0"/>
              </a:rPr>
              <a:t>:</a:t>
            </a:r>
            <a:endParaRPr lang="de-DE" altLang="de-DE" sz="1200" b="0" baseline="0" noProof="0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IfL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 ist Projektleiter und wird von den Auftragnehmern vom Deutschen Institut für Urbanistik (</a:t>
            </a:r>
            <a:r>
              <a:rPr lang="de-DE" altLang="de-DE" sz="1200" b="0" baseline="0" noProof="0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Difu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) und von der Softwareentwicklungsfirma Delphi unterstützt</a:t>
            </a:r>
          </a:p>
          <a:p>
            <a:pPr marL="171450" marR="0" lvl="0" indent="-17145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Partizipative Softwareentwicklung mit </a:t>
            </a:r>
            <a:r>
              <a:rPr lang="de-DE" sz="1200" baseline="0" dirty="0">
                <a:latin typeface="+mn-lt"/>
              </a:rPr>
              <a:t>Städtestatistikern und Stadtplanern aus </a:t>
            </a:r>
            <a:r>
              <a:rPr lang="de-DE" altLang="de-DE" sz="1200" b="0" baseline="0" noProof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18 kommunalen Verwaltungen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Geplante Abgabe als Open-Source Software, ohne weitere Differenzierung zwischen Expert- und Public-Version, als direktes Ergebnis der letzten Beiratssitzung.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9225-042F-4A1B-910F-413A0CEC05A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20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9"/>
          <p:cNvSpPr>
            <a:spLocks noChangeArrowheads="1"/>
          </p:cNvSpPr>
          <p:nvPr userDrawn="1"/>
        </p:nvSpPr>
        <p:spPr bwMode="auto">
          <a:xfrm>
            <a:off x="4859867" y="2392364"/>
            <a:ext cx="62103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de-DE" sz="2600" b="1" baseline="30000">
                <a:solidFill>
                  <a:srgbClr val="B9CDE5"/>
                </a:solidFill>
                <a:latin typeface="Cambria" pitchFamily="18" charset="0"/>
              </a:rPr>
              <a:t>Leibniz Institute for Regional Geography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7620" y="2958352"/>
            <a:ext cx="10363200" cy="2076824"/>
          </a:xfrm>
        </p:spPr>
        <p:txBody>
          <a:bodyPr/>
          <a:lstStyle>
            <a:lvl1pPr algn="l">
              <a:defRPr sz="34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9326" y="5035177"/>
            <a:ext cx="8723497" cy="1419925"/>
          </a:xfrm>
        </p:spPr>
        <p:txBody>
          <a:bodyPr/>
          <a:lstStyle>
            <a:lvl1pPr marL="0" indent="0" algn="l">
              <a:buNone/>
              <a:defRPr sz="2600" b="1" i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eck 7"/>
          <p:cNvSpPr>
            <a:spLocks noChangeArrowheads="1"/>
          </p:cNvSpPr>
          <p:nvPr userDrawn="1"/>
        </p:nvSpPr>
        <p:spPr bwMode="auto">
          <a:xfrm>
            <a:off x="6332090" y="2392362"/>
            <a:ext cx="465772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en-GB" altLang="de-DE" sz="2600" b="1" baseline="30000" noProof="0" dirty="0">
                <a:solidFill>
                  <a:srgbClr val="B9CDE5"/>
                </a:solidFill>
                <a:latin typeface="Cambria" pitchFamily="18" charset="0"/>
              </a:rPr>
              <a:t>Leibniz Institute for Regional Geography</a:t>
            </a:r>
          </a:p>
        </p:txBody>
      </p:sp>
    </p:spTree>
    <p:extLst>
      <p:ext uri="{BB962C8B-B14F-4D97-AF65-F5344CB8AC3E}">
        <p14:creationId xmlns:p14="http://schemas.microsoft.com/office/powerpoint/2010/main" val="4113941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17.03.2022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hin&amp;weg-Konferenz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43842" y="6364102"/>
            <a:ext cx="446617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386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17.03.2022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hin&amp;weg-Konferenz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43842" y="6364102"/>
            <a:ext cx="446617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0998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 noChangeArrowheads="1"/>
          </p:cNvSpPr>
          <p:nvPr userDrawn="1"/>
        </p:nvSpPr>
        <p:spPr bwMode="auto">
          <a:xfrm>
            <a:off x="0" y="-112956"/>
            <a:ext cx="12192000" cy="697095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75304"/>
            <a:ext cx="9144000" cy="6933304"/>
          </a:xfrm>
          <a:prstGeom prst="rect">
            <a:avLst/>
          </a:prstGeom>
        </p:spPr>
      </p:pic>
      <p:pic>
        <p:nvPicPr>
          <p:cNvPr id="11" name="Bild 10" descr="IFL_Logo_pos_blau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63" y="356961"/>
            <a:ext cx="29035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9327" y="4148970"/>
            <a:ext cx="8534400" cy="2306133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1F4E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27541" y="2130426"/>
            <a:ext cx="10363200" cy="1845989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de-DE" dirty="0"/>
              <a:t>Titelmaster bearbeiten</a:t>
            </a:r>
          </a:p>
        </p:txBody>
      </p:sp>
    </p:spTree>
    <p:extLst>
      <p:ext uri="{BB962C8B-B14F-4D97-AF65-F5344CB8AC3E}">
        <p14:creationId xmlns:p14="http://schemas.microsoft.com/office/powerpoint/2010/main" val="3679906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1469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501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876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163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66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877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04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9"/>
          <p:cNvSpPr>
            <a:spLocks noChangeArrowheads="1"/>
          </p:cNvSpPr>
          <p:nvPr userDrawn="1"/>
        </p:nvSpPr>
        <p:spPr bwMode="auto">
          <a:xfrm>
            <a:off x="4804834" y="2392364"/>
            <a:ext cx="62103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de-DE" sz="2600" b="1" baseline="30000">
                <a:solidFill>
                  <a:srgbClr val="B9CDE5"/>
                </a:solidFill>
                <a:latin typeface="Cambria" pitchFamily="18" charset="0"/>
              </a:rPr>
              <a:t>Leibniz Institute for Regional Geography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2927" y="4406901"/>
            <a:ext cx="10004616" cy="1362075"/>
          </a:xfrm>
        </p:spPr>
        <p:txBody>
          <a:bodyPr anchor="t"/>
          <a:lstStyle>
            <a:lvl1pPr algn="l">
              <a:defRPr sz="2800" b="0" cap="all" spc="3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2927" y="2906713"/>
            <a:ext cx="1000461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967317" y="6229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17.03.2022</a:t>
            </a: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23317" y="6229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hin&amp;weg-Konferenz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91551" y="6229351"/>
            <a:ext cx="18690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5CF-5E36-4F80-B140-711B6B2C8A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09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335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632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83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17.03.2022</a:t>
            </a:r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hin&amp;weg-Konferenz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43842" y="6364102"/>
            <a:ext cx="446617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698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9973" y="6364102"/>
            <a:ext cx="1260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17.03.2022</a:t>
            </a:r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hin&amp;weg-Konferenz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43842" y="6364102"/>
            <a:ext cx="446617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219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729973" y="6364102"/>
            <a:ext cx="1260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17.03.2022</a:t>
            </a:r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93537" y="6364102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hin&amp;weg-Konferenz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43842" y="6364102"/>
            <a:ext cx="446617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139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17.03.2022</a:t>
            </a:r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hin&amp;weg-Konferenz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43842" y="6364102"/>
            <a:ext cx="446617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414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17.03.2022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hin&amp;weg-Konferenz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43842" y="6364102"/>
            <a:ext cx="446617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841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9973" y="6364102"/>
            <a:ext cx="1260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17.03.2022</a:t>
            </a:r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hin&amp;weg-Konferenz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43842" y="6364102"/>
            <a:ext cx="446617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860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9973" y="6364102"/>
            <a:ext cx="1260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17.03.2022</a:t>
            </a:r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hin&amp;weg-Konferenz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43842" y="6364102"/>
            <a:ext cx="446617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050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8" descr="Schatten_blau_ppt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r="343" b="39053"/>
          <a:stretch>
            <a:fillRect/>
          </a:stretch>
        </p:blipFill>
        <p:spPr bwMode="auto">
          <a:xfrm>
            <a:off x="0" y="5876926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17.03.2022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hin&amp;weg-Konferenz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43842" y="6364102"/>
            <a:ext cx="446617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32" name="Rechteck 1"/>
          <p:cNvSpPr>
            <a:spLocks noChangeArrowheads="1"/>
          </p:cNvSpPr>
          <p:nvPr userDrawn="1"/>
        </p:nvSpPr>
        <p:spPr bwMode="auto">
          <a:xfrm>
            <a:off x="6525685" y="6594475"/>
            <a:ext cx="2398349" cy="23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400" b="1" baseline="30000">
                <a:solidFill>
                  <a:srgbClr val="B9CDE5"/>
                </a:solidFill>
                <a:latin typeface="Cambria" pitchFamily="18" charset="0"/>
              </a:rPr>
              <a:t>Leibniz Institute for Regional Geography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593305" y="6315974"/>
            <a:ext cx="2394284" cy="493898"/>
            <a:chOff x="6593305" y="6315974"/>
            <a:chExt cx="2394284" cy="49389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6593305" y="6315974"/>
              <a:ext cx="2394284" cy="493898"/>
            </a:xfrm>
            <a:prstGeom prst="rect">
              <a:avLst/>
            </a:prstGeom>
            <a:solidFill>
              <a:srgbClr val="0055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1" name="Grafik 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376" y="6358795"/>
              <a:ext cx="2004485" cy="40825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rgbClr val="1F4E97"/>
          </a:solidFill>
          <a:latin typeface="Cambri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Cambri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1F4E97"/>
          </a:solidFill>
          <a:latin typeface="Cambri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Cambri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rgbClr val="595959"/>
          </a:solidFill>
          <a:latin typeface="Cambri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6" descr="Schatten_weiss_ppt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3263"/>
            <a:ext cx="1219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32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33" name="Rechteck 8"/>
          <p:cNvSpPr>
            <a:spLocks noChangeArrowheads="1"/>
          </p:cNvSpPr>
          <p:nvPr userDrawn="1"/>
        </p:nvSpPr>
        <p:spPr bwMode="auto">
          <a:xfrm>
            <a:off x="5812367" y="6689726"/>
            <a:ext cx="62103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de-DE" sz="1200" b="1" baseline="30000">
                <a:solidFill>
                  <a:srgbClr val="95B3D7"/>
                </a:solidFill>
                <a:latin typeface="Cambria" pitchFamily="18" charset="0"/>
              </a:rPr>
              <a:t>Leibniz Institute for Regional Geography</a:t>
            </a:r>
          </a:p>
        </p:txBody>
      </p:sp>
      <p:pic>
        <p:nvPicPr>
          <p:cNvPr id="9" name="Bild 10" descr="IFL_Logo_pos_blau_RGB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17" y="6180457"/>
            <a:ext cx="1441450" cy="42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umsplatzhalter 3"/>
          <p:cNvSpPr txBox="1">
            <a:spLocks/>
          </p:cNvSpPr>
          <p:nvPr userDrawn="1"/>
        </p:nvSpPr>
        <p:spPr>
          <a:xfrm>
            <a:off x="729973" y="6364102"/>
            <a:ext cx="1260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ts val="1200"/>
              </a:spcAft>
              <a:defRPr sz="1400" kern="12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GB">
                <a:solidFill>
                  <a:srgbClr val="1F4E97"/>
                </a:solidFill>
              </a:rPr>
              <a:t>&lt;Date&gt;</a:t>
            </a:r>
            <a:endParaRPr lang="de-DE" dirty="0">
              <a:solidFill>
                <a:srgbClr val="1F4E97"/>
              </a:solidFill>
            </a:endParaRPr>
          </a:p>
        </p:txBody>
      </p:sp>
      <p:sp>
        <p:nvSpPr>
          <p:cNvPr id="17" name="Fußzeilenplatzhalter 4"/>
          <p:cNvSpPr txBox="1">
            <a:spLocks/>
          </p:cNvSpPr>
          <p:nvPr userDrawn="1"/>
        </p:nvSpPr>
        <p:spPr>
          <a:xfrm>
            <a:off x="2393537" y="6364102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1200"/>
              </a:spcAft>
              <a:defRPr sz="1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1F4E97"/>
                </a:solidFill>
              </a:rPr>
              <a:t>&lt;Footer&gt;</a:t>
            </a:r>
            <a:endParaRPr lang="de-DE" dirty="0">
              <a:solidFill>
                <a:srgbClr val="1F4E97"/>
              </a:solidFill>
            </a:endParaRPr>
          </a:p>
        </p:txBody>
      </p:sp>
      <p:sp>
        <p:nvSpPr>
          <p:cNvPr id="18" name="Foliennummernplatzhalter 5"/>
          <p:cNvSpPr txBox="1">
            <a:spLocks/>
          </p:cNvSpPr>
          <p:nvPr userDrawn="1"/>
        </p:nvSpPr>
        <p:spPr>
          <a:xfrm>
            <a:off x="243842" y="6364102"/>
            <a:ext cx="446617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ts val="1200"/>
              </a:spcAft>
              <a:defRPr sz="1400" kern="12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B44CA262-CA82-4FD5-96D1-8FF36BC5E7FB}" type="slidenum">
              <a:rPr lang="de-DE" smtClean="0">
                <a:solidFill>
                  <a:srgbClr val="1F4E97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1F4E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1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1F4E97"/>
          </a:solidFill>
          <a:latin typeface="Cambri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Cambri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1F4E97"/>
          </a:solidFill>
          <a:latin typeface="Cambri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Cambri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595959"/>
          </a:solidFill>
          <a:latin typeface="Cambri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kontakt@hin-und-weg.online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hin-und-weg.online/unterstuetzungsmaterialie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iki.hin-und-weg.online/" TargetMode="External"/><Relationship Id="rId5" Type="http://schemas.openxmlformats.org/officeDocument/2006/relationships/hyperlink" Target="https://hin-und-weg.online/download/" TargetMode="External"/><Relationship Id="rId4" Type="http://schemas.openxmlformats.org/officeDocument/2006/relationships/hyperlink" Target="https://hin-und-weg.online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773" y="2339569"/>
            <a:ext cx="11277701" cy="254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600" dirty="0"/>
              <a:t>Open Data in Kommunen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Arial" pitchFamily="34" charset="0"/>
              </a:rPr>
              <a:t>Vorstellung der </a:t>
            </a:r>
            <a:r>
              <a:rPr lang="de-DE" i="1" dirty="0" err="1">
                <a:latin typeface="Arial" pitchFamily="34" charset="0"/>
              </a:rPr>
              <a:t>hin&amp;weg</a:t>
            </a:r>
            <a:r>
              <a:rPr lang="de-DE" i="1" dirty="0">
                <a:latin typeface="Arial" pitchFamily="34" charset="0"/>
              </a:rPr>
              <a:t> </a:t>
            </a:r>
            <a:r>
              <a:rPr lang="de-DE" dirty="0">
                <a:latin typeface="Arial" pitchFamily="34" charset="0"/>
              </a:rPr>
              <a:t>Software</a:t>
            </a:r>
          </a:p>
          <a:p>
            <a:pPr>
              <a:lnSpc>
                <a:spcPct val="114000"/>
              </a:lnSpc>
            </a:pPr>
            <a:endParaRPr lang="de-DE" dirty="0">
              <a:latin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800" dirty="0">
                <a:latin typeface="Arial" pitchFamily="34" charset="0"/>
              </a:rPr>
              <a:t>Mittwoch, 30. März 2022</a:t>
            </a:r>
            <a:endParaRPr lang="de-DE" sz="2800" dirty="0"/>
          </a:p>
        </p:txBody>
      </p:sp>
      <p:sp>
        <p:nvSpPr>
          <p:cNvPr id="4" name="Rechteck 12"/>
          <p:cNvSpPr>
            <a:spLocks noChangeArrowheads="1"/>
          </p:cNvSpPr>
          <p:nvPr/>
        </p:nvSpPr>
        <p:spPr bwMode="auto">
          <a:xfrm>
            <a:off x="7143750" y="1393825"/>
            <a:ext cx="46577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30000" noProof="0" dirty="0">
                <a:ln>
                  <a:noFill/>
                </a:ln>
                <a:solidFill>
                  <a:srgbClr val="95B3D7"/>
                </a:solidFill>
                <a:effectLst/>
                <a:uLnTx/>
                <a:uFillTx/>
                <a:latin typeface="Cambria" pitchFamily="18" charset="0"/>
                <a:ea typeface="ＭＳ Ｐゴシック" charset="-128"/>
                <a:cs typeface="+mn-cs"/>
              </a:rPr>
              <a:t>Leibniz Institute for Regional </a:t>
            </a:r>
            <a:r>
              <a:rPr kumimoji="0" lang="de-DE" sz="2600" b="1" i="0" u="none" strike="noStrike" kern="1200" cap="none" spc="0" normalizeH="0" baseline="30000" noProof="0" dirty="0" err="1">
                <a:ln>
                  <a:noFill/>
                </a:ln>
                <a:solidFill>
                  <a:srgbClr val="95B3D7"/>
                </a:solidFill>
                <a:effectLst/>
                <a:uLnTx/>
                <a:uFillTx/>
                <a:latin typeface="Cambria" pitchFamily="18" charset="0"/>
                <a:ea typeface="ＭＳ Ｐゴシック" charset="-128"/>
                <a:cs typeface="+mn-cs"/>
              </a:rPr>
              <a:t>Geography</a:t>
            </a:r>
            <a:endParaRPr kumimoji="0" lang="de-DE" sz="2600" b="1" i="0" u="none" strike="noStrike" kern="1200" cap="none" spc="0" normalizeH="0" baseline="30000" noProof="0" dirty="0">
              <a:ln>
                <a:noFill/>
              </a:ln>
              <a:solidFill>
                <a:srgbClr val="95B3D7"/>
              </a:solidFill>
              <a:effectLst/>
              <a:uLnTx/>
              <a:uFillTx/>
              <a:latin typeface="Cambria" pitchFamily="18" charset="0"/>
              <a:ea typeface="ＭＳ Ｐゴシック" charset="-128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775" y="6115932"/>
            <a:ext cx="938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1F4E97"/>
                </a:solidFill>
                <a:latin typeface="+mj-lt"/>
                <a:ea typeface="Calibri"/>
                <a:cs typeface="Times New Roman"/>
              </a:rPr>
              <a:t>Das Projekt wird von der Leibniz-Gemeinschaft im Leibniz-Wettbewerb 2018 durch das Programm „Leibniz-Transfer“ gefördert.</a:t>
            </a: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396" y="5474617"/>
            <a:ext cx="1680161" cy="1377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553" y="5357118"/>
            <a:ext cx="1657922" cy="1405145"/>
          </a:xfrm>
          <a:prstGeom prst="rect">
            <a:avLst/>
          </a:prstGeom>
        </p:spPr>
      </p:pic>
      <p:pic>
        <p:nvPicPr>
          <p:cNvPr id="14" name="Grafik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0" y="279493"/>
            <a:ext cx="1968569" cy="14922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45" y="623694"/>
            <a:ext cx="4297680" cy="7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"/>
          <a:stretch/>
        </p:blipFill>
        <p:spPr>
          <a:xfrm>
            <a:off x="1268609" y="181691"/>
            <a:ext cx="9536400" cy="5784859"/>
          </a:xfrm>
        </p:spPr>
      </p:pic>
    </p:spTree>
    <p:extLst>
      <p:ext uri="{BB962C8B-B14F-4D97-AF65-F5344CB8AC3E}">
        <p14:creationId xmlns:p14="http://schemas.microsoft.com/office/powerpoint/2010/main" val="1547570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"/>
          <a:stretch/>
        </p:blipFill>
        <p:spPr>
          <a:xfrm>
            <a:off x="1268609" y="187008"/>
            <a:ext cx="9536400" cy="5779542"/>
          </a:xfrm>
        </p:spPr>
      </p:pic>
    </p:spTree>
    <p:extLst>
      <p:ext uri="{BB962C8B-B14F-4D97-AF65-F5344CB8AC3E}">
        <p14:creationId xmlns:p14="http://schemas.microsoft.com/office/powerpoint/2010/main" val="170751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"/>
          <a:stretch/>
        </p:blipFill>
        <p:spPr>
          <a:xfrm>
            <a:off x="1268609" y="178323"/>
            <a:ext cx="9536400" cy="5788227"/>
          </a:xfrm>
        </p:spPr>
      </p:pic>
    </p:spTree>
    <p:extLst>
      <p:ext uri="{BB962C8B-B14F-4D97-AF65-F5344CB8AC3E}">
        <p14:creationId xmlns:p14="http://schemas.microsoft.com/office/powerpoint/2010/main" val="255349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/>
          <a:stretch/>
        </p:blipFill>
        <p:spPr>
          <a:xfrm>
            <a:off x="1268609" y="168674"/>
            <a:ext cx="9536400" cy="5797876"/>
          </a:xfrm>
        </p:spPr>
      </p:pic>
    </p:spTree>
    <p:extLst>
      <p:ext uri="{BB962C8B-B14F-4D97-AF65-F5344CB8AC3E}">
        <p14:creationId xmlns:p14="http://schemas.microsoft.com/office/powerpoint/2010/main" val="83409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/>
          <a:stretch/>
        </p:blipFill>
        <p:spPr>
          <a:xfrm>
            <a:off x="1268609" y="183435"/>
            <a:ext cx="9536400" cy="5783115"/>
          </a:xfrm>
        </p:spPr>
      </p:pic>
    </p:spTree>
    <p:extLst>
      <p:ext uri="{BB962C8B-B14F-4D97-AF65-F5344CB8AC3E}">
        <p14:creationId xmlns:p14="http://schemas.microsoft.com/office/powerpoint/2010/main" val="655381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4338"/>
            <a:ext cx="10972800" cy="1143000"/>
          </a:xfrm>
        </p:spPr>
        <p:txBody>
          <a:bodyPr/>
          <a:lstStyle/>
          <a:p>
            <a:r>
              <a:rPr lang="de-DE" dirty="0"/>
              <a:t>3. Weitere Informationen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40238"/>
          </a:xfrm>
        </p:spPr>
        <p:txBody>
          <a:bodyPr/>
          <a:lstStyle/>
          <a:p>
            <a:r>
              <a:rPr lang="de-DE" dirty="0"/>
              <a:t>Website mit Anwendungsbeispielen:</a:t>
            </a:r>
          </a:p>
          <a:p>
            <a:pPr lvl="1"/>
            <a:r>
              <a:rPr lang="de-DE" dirty="0">
                <a:hlinkClick r:id="rId4"/>
              </a:rPr>
              <a:t>https://hin-und-weg.online</a:t>
            </a:r>
            <a:endParaRPr lang="de-DE" dirty="0"/>
          </a:p>
          <a:p>
            <a:r>
              <a:rPr lang="de-DE" dirty="0"/>
              <a:t>Release Version im Mai 2022</a:t>
            </a:r>
          </a:p>
          <a:p>
            <a:pPr marL="8001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Beta 1.10 auf der Website verfügbar: </a:t>
            </a:r>
          </a:p>
          <a:p>
            <a:pPr indent="0">
              <a:buNone/>
            </a:pPr>
            <a:r>
              <a:rPr lang="de-DE" sz="2400" dirty="0">
                <a:hlinkClick r:id="rId5"/>
              </a:rPr>
              <a:t>https://hin-und-weg.online/download/</a:t>
            </a:r>
            <a:endParaRPr lang="de-DE" sz="2400" dirty="0"/>
          </a:p>
          <a:p>
            <a:r>
              <a:rPr lang="de-DE" dirty="0"/>
              <a:t>Unterstützungsmaterialien: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2400" dirty="0">
                <a:solidFill>
                  <a:schemeClr val="tx1"/>
                </a:solidFill>
              </a:rPr>
              <a:t> Wiki: </a:t>
            </a:r>
            <a:r>
              <a:rPr lang="de-DE" sz="2400" dirty="0">
                <a:solidFill>
                  <a:schemeClr val="tx1"/>
                </a:solidFill>
                <a:hlinkClick r:id="rId6"/>
              </a:rPr>
              <a:t>http://wiki.hin-und-weg.online/</a:t>
            </a:r>
            <a:endParaRPr lang="de-DE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</a:rPr>
              <a:t>	 Video-Tutorials: </a:t>
            </a:r>
            <a:r>
              <a:rPr lang="de-DE" sz="2400" dirty="0">
                <a:solidFill>
                  <a:schemeClr val="tx1"/>
                </a:solidFill>
                <a:hlinkClick r:id="rId7"/>
              </a:rPr>
              <a:t>https://hin-und-weg.online/unterstuetzungsmaterialien/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</a:p>
          <a:p>
            <a:r>
              <a:rPr lang="de-DE" dirty="0"/>
              <a:t>Kontakt: </a:t>
            </a:r>
            <a:r>
              <a:rPr lang="de-DE" dirty="0" err="1">
                <a:hlinkClick r:id="rId8"/>
              </a:rPr>
              <a:t>kontakt@hin-und-weg.online</a:t>
            </a:r>
            <a:endParaRPr lang="de-D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665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6C14-A7A3-3842-BD71-4DF092B6B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78100"/>
            <a:ext cx="10972800" cy="1143000"/>
          </a:xfrm>
        </p:spPr>
        <p:txBody>
          <a:bodyPr/>
          <a:lstStyle/>
          <a:p>
            <a:r>
              <a:rPr lang="de-DE" u="sng" dirty="0"/>
              <a:t>Nächstes Webinar am 05.05.2022</a:t>
            </a:r>
            <a:br>
              <a:rPr lang="de-DE" u="sng" dirty="0"/>
            </a:br>
            <a:r>
              <a:rPr lang="de-DE" b="0" dirty="0"/>
              <a:t>Anmeldung über DIFU</a:t>
            </a:r>
            <a:endParaRPr lang="de-DE" b="0" u="sng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62A0D2-59AE-E940-9755-744BD9E3F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82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6332090" y="2392362"/>
            <a:ext cx="465772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en-GB" altLang="de-DE" sz="2600" b="1" baseline="30000" noProof="0" dirty="0">
                <a:solidFill>
                  <a:srgbClr val="B9CDE5"/>
                </a:solidFill>
                <a:latin typeface="Cambria" pitchFamily="18" charset="0"/>
              </a:rPr>
              <a:t>Leibniz Institute for Regional Geography</a:t>
            </a:r>
          </a:p>
        </p:txBody>
      </p:sp>
      <p:pic>
        <p:nvPicPr>
          <p:cNvPr id="12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5" y="1359603"/>
            <a:ext cx="5070725" cy="103275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17.03.2022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hin&amp;weg-Konferenz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4F5CF-5E36-4F80-B140-711B6B2C8AB0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95109" y="4438650"/>
            <a:ext cx="10004616" cy="2163477"/>
          </a:xfrm>
          <a:solidFill>
            <a:srgbClr val="005EA8"/>
          </a:solidFill>
        </p:spPr>
        <p:txBody>
          <a:bodyPr/>
          <a:lstStyle/>
          <a:p>
            <a:r>
              <a:rPr lang="de-DE" dirty="0"/>
              <a:t>Vielen Dank an die </a:t>
            </a:r>
            <a:r>
              <a:rPr lang="de-DE" dirty="0" err="1"/>
              <a:t>Projektmitarbeiter:innen</a:t>
            </a:r>
            <a:r>
              <a:rPr lang="de-DE" dirty="0"/>
              <a:t> der letzten vier Jahre:</a:t>
            </a:r>
          </a:p>
          <a:p>
            <a:r>
              <a:rPr lang="de-DE" dirty="0"/>
              <a:t>am </a:t>
            </a:r>
            <a:r>
              <a:rPr lang="de-DE" dirty="0" err="1"/>
              <a:t>IfL</a:t>
            </a:r>
            <a:r>
              <a:rPr lang="de-DE" dirty="0"/>
              <a:t>: Francis Harvey, Tim Leibert, Eric Losang, Aura Moldovan, Maria Turchenko, Jonathan Gescher, Franz Beensen, </a:t>
            </a:r>
            <a:r>
              <a:rPr lang="de-DE" dirty="0" err="1"/>
              <a:t>Rowenia</a:t>
            </a:r>
            <a:r>
              <a:rPr lang="de-DE" dirty="0"/>
              <a:t> Bender, Jakob Faust, Sophia </a:t>
            </a:r>
            <a:r>
              <a:rPr lang="de-DE" dirty="0" err="1"/>
              <a:t>Parsiegla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Nicola Simon, Moritz Stegmayer</a:t>
            </a:r>
          </a:p>
          <a:p>
            <a:r>
              <a:rPr lang="de-DE" dirty="0"/>
              <a:t>am </a:t>
            </a:r>
            <a:r>
              <a:rPr lang="de-DE" dirty="0" err="1"/>
              <a:t>Difu</a:t>
            </a:r>
            <a:r>
              <a:rPr lang="de-DE" dirty="0"/>
              <a:t>: Henrik Scheller, Rüdiger Knipp, Ulrike Wolf und weitere </a:t>
            </a:r>
          </a:p>
          <a:p>
            <a:r>
              <a:rPr lang="de-DE" dirty="0"/>
              <a:t>am Delphi: Rolf Lessing, Jörgen </a:t>
            </a:r>
            <a:r>
              <a:rPr lang="de-DE" dirty="0" err="1"/>
              <a:t>Kosche</a:t>
            </a:r>
            <a:r>
              <a:rPr lang="de-DE" dirty="0"/>
              <a:t> und weitere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7316" y="2550399"/>
            <a:ext cx="10564283" cy="2372312"/>
          </a:xfrm>
        </p:spPr>
        <p:txBody>
          <a:bodyPr/>
          <a:lstStyle/>
          <a:p>
            <a:pPr algn="ctr">
              <a:defRPr/>
            </a:pPr>
            <a:r>
              <a:rPr lang="en-US" cap="none" dirty="0" err="1"/>
              <a:t>Vielen</a:t>
            </a:r>
            <a:r>
              <a:rPr lang="en-US" cap="none" dirty="0"/>
              <a:t> Dank!</a:t>
            </a:r>
            <a:br>
              <a:rPr lang="en-US" cap="none" dirty="0"/>
            </a:br>
            <a:r>
              <a:rPr lang="en-US" cap="none" dirty="0"/>
              <a:t/>
            </a:r>
            <a:br>
              <a:rPr lang="en-US" cap="none" dirty="0"/>
            </a:br>
            <a:r>
              <a:rPr lang="en-US" sz="2400" cap="none" dirty="0" err="1"/>
              <a:t>Für</a:t>
            </a:r>
            <a:r>
              <a:rPr lang="en-US" sz="2400" cap="none" dirty="0"/>
              <a:t> </a:t>
            </a:r>
            <a:r>
              <a:rPr lang="en-US" sz="2400" cap="none" dirty="0" err="1"/>
              <a:t>mehrere</a:t>
            </a:r>
            <a:r>
              <a:rPr lang="en-US" sz="2400" cap="none" dirty="0"/>
              <a:t> </a:t>
            </a:r>
            <a:r>
              <a:rPr lang="en-US" sz="2400" cap="none" dirty="0" err="1"/>
              <a:t>Informationen</a:t>
            </a:r>
            <a:r>
              <a:rPr lang="en-US" sz="2400" cap="none" dirty="0"/>
              <a:t> und Updates </a:t>
            </a:r>
            <a:r>
              <a:rPr lang="en-US" sz="2400" cap="none" dirty="0" err="1"/>
              <a:t>besuchen</a:t>
            </a:r>
            <a:r>
              <a:rPr lang="en-US" sz="2400" cap="none" dirty="0"/>
              <a:t> </a:t>
            </a:r>
            <a:r>
              <a:rPr lang="en-US" sz="2400" cap="none" dirty="0" err="1"/>
              <a:t>Sie</a:t>
            </a:r>
            <a:r>
              <a:rPr lang="en-US" cap="none" dirty="0"/>
              <a:t/>
            </a:r>
            <a:br>
              <a:rPr lang="en-US" cap="none" dirty="0"/>
            </a:br>
            <a:r>
              <a:rPr lang="en-US" b="1" cap="none" dirty="0"/>
              <a:t>www.hin-und-weg.online</a:t>
            </a:r>
            <a:r>
              <a:rPr lang="en-US" cap="none" dirty="0"/>
              <a:t/>
            </a:r>
            <a:br>
              <a:rPr lang="en-US" cap="none" dirty="0"/>
            </a:br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2622467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Inhalte</a:t>
            </a:r>
            <a:endParaRPr lang="de-DE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Über </a:t>
            </a:r>
            <a:r>
              <a:rPr lang="de-DE" i="1" dirty="0" err="1"/>
              <a:t>hin&amp;weg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Visualisierungen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Weitere Informationen</a:t>
            </a:r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13" name="Group 12"/>
          <p:cNvGrpSpPr/>
          <p:nvPr/>
        </p:nvGrpSpPr>
        <p:grpSpPr>
          <a:xfrm>
            <a:off x="6593305" y="6315974"/>
            <a:ext cx="2394284" cy="493898"/>
            <a:chOff x="6593305" y="6315974"/>
            <a:chExt cx="2394284" cy="493898"/>
          </a:xfrm>
        </p:grpSpPr>
        <p:sp>
          <p:nvSpPr>
            <p:cNvPr id="14" name="Rectangle 13"/>
            <p:cNvSpPr/>
            <p:nvPr userDrawn="1"/>
          </p:nvSpPr>
          <p:spPr>
            <a:xfrm>
              <a:off x="6593305" y="6315974"/>
              <a:ext cx="2394284" cy="493898"/>
            </a:xfrm>
            <a:prstGeom prst="rect">
              <a:avLst/>
            </a:prstGeom>
            <a:solidFill>
              <a:srgbClr val="0055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376" y="6358795"/>
              <a:ext cx="2004485" cy="408255"/>
            </a:xfrm>
            <a:prstGeom prst="rect">
              <a:avLst/>
            </a:prstGeom>
          </p:spPr>
        </p:pic>
      </p:grp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16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95" y="3828889"/>
            <a:ext cx="692670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10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Über </a:t>
            </a:r>
            <a:r>
              <a:rPr lang="de-DE" i="1" dirty="0" err="1"/>
              <a:t>hin&amp;weg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40382"/>
          </a:xfrm>
        </p:spPr>
        <p:txBody>
          <a:bodyPr/>
          <a:lstStyle/>
          <a:p>
            <a:r>
              <a:rPr lang="de-DE" dirty="0"/>
              <a:t>Gefördert über den Leibniz-Wettbewerb</a:t>
            </a:r>
          </a:p>
          <a:p>
            <a:r>
              <a:rPr lang="de-DE" dirty="0"/>
              <a:t>Partizipativ mit Pilotkommunen entwickelt</a:t>
            </a:r>
          </a:p>
          <a:p>
            <a:r>
              <a:rPr lang="de-DE" dirty="0"/>
              <a:t>Kostenfreie, Stand </a:t>
            </a:r>
            <a:r>
              <a:rPr lang="de-DE" dirty="0" err="1"/>
              <a:t>Alone</a:t>
            </a:r>
            <a:r>
              <a:rPr lang="de-DE" dirty="0"/>
              <a:t>, Open Source Software zur Verflechtungsanalyse</a:t>
            </a:r>
          </a:p>
          <a:p>
            <a:r>
              <a:rPr lang="de-DE" dirty="0"/>
              <a:t>Anwendungen:</a:t>
            </a:r>
          </a:p>
          <a:p>
            <a:pPr marL="800100" lvl="1" indent="-342900">
              <a:buFontTx/>
              <a:buChar char="-"/>
            </a:pPr>
            <a:r>
              <a:rPr lang="de-DE" dirty="0"/>
              <a:t>Wanderungen</a:t>
            </a:r>
          </a:p>
          <a:p>
            <a:pPr marL="800100" lvl="1" indent="-342900">
              <a:buFontTx/>
              <a:buChar char="-"/>
            </a:pPr>
            <a:r>
              <a:rPr lang="de-DE" dirty="0"/>
              <a:t>Pendelbewegungen</a:t>
            </a:r>
          </a:p>
          <a:p>
            <a:pPr marL="800100" lvl="1" indent="-342900">
              <a:buFontTx/>
              <a:buChar char="-"/>
            </a:pPr>
            <a:r>
              <a:rPr lang="de-DE" dirty="0"/>
              <a:t>Handel</a:t>
            </a:r>
          </a:p>
          <a:p>
            <a:pPr marL="800100" lvl="1" indent="-342900">
              <a:buFontTx/>
              <a:buChar char="-"/>
            </a:pPr>
            <a:r>
              <a:rPr lang="de-DE" dirty="0"/>
              <a:t>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13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Visualisierungen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40382"/>
          </a:xfrm>
        </p:spPr>
        <p:txBody>
          <a:bodyPr anchor="ctr"/>
          <a:lstStyle/>
          <a:p>
            <a:r>
              <a:rPr lang="de-DE" sz="2400" dirty="0" smtClean="0"/>
              <a:t>Karte</a:t>
            </a:r>
          </a:p>
          <a:p>
            <a:r>
              <a:rPr lang="de-DE" sz="2400" dirty="0" smtClean="0"/>
              <a:t>Tabelle</a:t>
            </a:r>
            <a:endParaRPr lang="de-DE" sz="2400" dirty="0" smtClean="0"/>
          </a:p>
          <a:p>
            <a:r>
              <a:rPr lang="de-DE" sz="2400" dirty="0" smtClean="0"/>
              <a:t>Balkendiagramm</a:t>
            </a:r>
          </a:p>
          <a:p>
            <a:r>
              <a:rPr lang="de-DE" sz="2400" dirty="0" err="1" smtClean="0"/>
              <a:t>Sankey</a:t>
            </a:r>
            <a:r>
              <a:rPr lang="de-DE" sz="2400" dirty="0" smtClean="0"/>
              <a:t>-Diagramm</a:t>
            </a:r>
          </a:p>
          <a:p>
            <a:r>
              <a:rPr lang="de-DE" sz="2400" dirty="0" err="1" smtClean="0"/>
              <a:t>Chord</a:t>
            </a:r>
            <a:r>
              <a:rPr lang="de-DE" sz="2400" dirty="0" smtClean="0"/>
              <a:t>-Diagramm</a:t>
            </a:r>
          </a:p>
          <a:p>
            <a:r>
              <a:rPr lang="de-DE" sz="2400" dirty="0" smtClean="0"/>
              <a:t>Zeitreihen</a:t>
            </a:r>
          </a:p>
          <a:p>
            <a:r>
              <a:rPr lang="de-DE" sz="2400" dirty="0" smtClean="0"/>
              <a:t>Indexwert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	Zeit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/>
              <a:t>	</a:t>
            </a:r>
            <a:r>
              <a:rPr lang="de-DE" dirty="0" smtClean="0"/>
              <a:t>Raum</a:t>
            </a:r>
          </a:p>
          <a:p>
            <a:r>
              <a:rPr lang="de-DE" sz="2400" dirty="0" smtClean="0"/>
              <a:t>Statistiken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50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29" y="3212"/>
            <a:ext cx="9536280" cy="5963338"/>
          </a:xfrm>
        </p:spPr>
      </p:pic>
    </p:spTree>
    <p:extLst>
      <p:ext uri="{BB962C8B-B14F-4D97-AF65-F5344CB8AC3E}">
        <p14:creationId xmlns:p14="http://schemas.microsoft.com/office/powerpoint/2010/main" val="4177937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/>
          <a:stretch/>
        </p:blipFill>
        <p:spPr>
          <a:xfrm>
            <a:off x="1268729" y="180474"/>
            <a:ext cx="9536280" cy="5784494"/>
          </a:xfrm>
        </p:spPr>
      </p:pic>
    </p:spTree>
    <p:extLst>
      <p:ext uri="{BB962C8B-B14F-4D97-AF65-F5344CB8AC3E}">
        <p14:creationId xmlns:p14="http://schemas.microsoft.com/office/powerpoint/2010/main" val="2564145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"/>
          <a:stretch/>
        </p:blipFill>
        <p:spPr>
          <a:xfrm>
            <a:off x="1268609" y="167463"/>
            <a:ext cx="9536400" cy="5799087"/>
          </a:xfrm>
        </p:spPr>
      </p:pic>
    </p:spTree>
    <p:extLst>
      <p:ext uri="{BB962C8B-B14F-4D97-AF65-F5344CB8AC3E}">
        <p14:creationId xmlns:p14="http://schemas.microsoft.com/office/powerpoint/2010/main" val="1236250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/>
          <a:stretch/>
        </p:blipFill>
        <p:spPr>
          <a:xfrm>
            <a:off x="1268609" y="184304"/>
            <a:ext cx="9536400" cy="5782246"/>
          </a:xfrm>
        </p:spPr>
      </p:pic>
    </p:spTree>
    <p:extLst>
      <p:ext uri="{BB962C8B-B14F-4D97-AF65-F5344CB8AC3E}">
        <p14:creationId xmlns:p14="http://schemas.microsoft.com/office/powerpoint/2010/main" val="298840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4CA262-CA82-4FD5-96D1-8FF36BC5E7FB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09" y="4805346"/>
            <a:ext cx="1370098" cy="1161204"/>
          </a:xfrm>
          <a:prstGeom prst="rect">
            <a:avLst/>
          </a:prstGeom>
        </p:spPr>
      </p:pic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729973" y="6364102"/>
            <a:ext cx="12600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30.03.2022</a:t>
            </a:r>
            <a:endParaRPr lang="de-DE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537" y="63641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Data </a:t>
            </a:r>
            <a:r>
              <a:rPr lang="en-US" dirty="0" err="1" smtClean="0"/>
              <a:t>Netzwerktreffen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/>
          <a:stretch/>
        </p:blipFill>
        <p:spPr>
          <a:xfrm>
            <a:off x="1268609" y="176676"/>
            <a:ext cx="9536400" cy="5789874"/>
          </a:xfrm>
        </p:spPr>
      </p:pic>
    </p:spTree>
    <p:extLst>
      <p:ext uri="{BB962C8B-B14F-4D97-AF65-F5344CB8AC3E}">
        <p14:creationId xmlns:p14="http://schemas.microsoft.com/office/powerpoint/2010/main" val="1114258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Benutzerdefiniert 3">
      <a:dk1>
        <a:sysClr val="windowText" lastClr="000000"/>
      </a:dk1>
      <a:lt1>
        <a:sysClr val="window" lastClr="FFFFFF"/>
      </a:lt1>
      <a:dk2>
        <a:srgbClr val="1F4E9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3" id="{8D19AEB6-0727-4A2F-B863-D826D4526B85}" vid="{06B3B0A7-E230-4CC4-851D-C21B387E242E}"/>
    </a:ext>
  </a:extLst>
</a:theme>
</file>

<file path=ppt/theme/theme2.xml><?xml version="1.0" encoding="utf-8"?>
<a:theme xmlns:a="http://schemas.openxmlformats.org/drawingml/2006/main" name="1_Office-Design">
  <a:themeElements>
    <a:clrScheme name="Benutzerdefiniert 3">
      <a:dk1>
        <a:sysClr val="windowText" lastClr="000000"/>
      </a:dk1>
      <a:lt1>
        <a:sysClr val="window" lastClr="FFFFFF"/>
      </a:lt1>
      <a:dk2>
        <a:srgbClr val="1F4E9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930643C7-633E-4712-BB31-B2467A5F0593}" vid="{30B72E0E-A0B4-4CC5-BFCC-1E8C797D16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IfL-template_blue_16x9</Template>
  <TotalTime>0</TotalTime>
  <Words>1341</Words>
  <Application>Microsoft Office PowerPoint</Application>
  <PresentationFormat>Breitbild</PresentationFormat>
  <Paragraphs>202</Paragraphs>
  <Slides>17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Cambria</vt:lpstr>
      <vt:lpstr>Times New Roman</vt:lpstr>
      <vt:lpstr>Wingdings</vt:lpstr>
      <vt:lpstr>Office-Design</vt:lpstr>
      <vt:lpstr>1_Office-Design</vt:lpstr>
      <vt:lpstr>PowerPoint-Präsentation</vt:lpstr>
      <vt:lpstr>Inhalte</vt:lpstr>
      <vt:lpstr>1. Über hin&amp;weg</vt:lpstr>
      <vt:lpstr>2. Visualisierungen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 Weitere Informationen</vt:lpstr>
      <vt:lpstr>Nächstes Webinar am 05.05.2022 Anmeldung über DIFU</vt:lpstr>
      <vt:lpstr>Vielen Dank!  Für mehrere Informationen und Updates besuchen Sie www.hin-und-weg.online </vt:lpstr>
    </vt:vector>
  </TitlesOfParts>
  <Company>Leibniz-IfL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and Visualization Tools for the Study of Urban and Regional Migration Data</dc:title>
  <dc:creator>Moldovan, Aura</dc:creator>
  <cp:lastModifiedBy>Gescher, Jonathan</cp:lastModifiedBy>
  <cp:revision>321</cp:revision>
  <cp:lastPrinted>2019-09-30T13:46:31Z</cp:lastPrinted>
  <dcterms:created xsi:type="dcterms:W3CDTF">2019-09-26T13:15:45Z</dcterms:created>
  <dcterms:modified xsi:type="dcterms:W3CDTF">2022-04-05T09:01:17Z</dcterms:modified>
</cp:coreProperties>
</file>